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0" r:id="rId4"/>
    <p:sldId id="268" r:id="rId5"/>
    <p:sldId id="267" r:id="rId6"/>
    <p:sldId id="269" r:id="rId7"/>
    <p:sldId id="266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2" r:id="rId20"/>
    <p:sldId id="283" r:id="rId21"/>
    <p:sldId id="265" r:id="rId22"/>
  </p:sldIdLst>
  <p:sldSz cx="18288000" cy="10287000"/>
  <p:notesSz cx="6858000" cy="9144000"/>
  <p:embeddedFontLst>
    <p:embeddedFont>
      <p:font typeface="DM Sans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DM Sans Italics" panose="020B0604020202020204" charset="0"/>
      <p:regular r:id="rId28"/>
    </p:embeddedFont>
    <p:embeddedFont>
      <p:font typeface="Oswald Bold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3.svg>
</file>

<file path=ppt/media/image31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9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svg"/><Relationship Id="rId5" Type="http://schemas.openxmlformats.org/officeDocument/2006/relationships/image" Target="../media/image25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7659121">
            <a:off x="15091031" y="5585714"/>
            <a:ext cx="7629294" cy="7828566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258071" y="-4629150"/>
            <a:ext cx="9022634" cy="9258300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4236347" y="3202251"/>
            <a:ext cx="9815307" cy="4208864"/>
            <a:chOff x="0" y="0"/>
            <a:chExt cx="1895495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95495" cy="812800"/>
            </a:xfrm>
            <a:custGeom>
              <a:avLst/>
              <a:gdLst/>
              <a:ahLst/>
              <a:cxnLst/>
              <a:rect l="l" t="t" r="r" b="b"/>
              <a:pathLst>
                <a:path w="1895495" h="812800">
                  <a:moveTo>
                    <a:pt x="0" y="0"/>
                  </a:moveTo>
                  <a:lnTo>
                    <a:pt x="1895495" y="0"/>
                  </a:lnTo>
                  <a:lnTo>
                    <a:pt x="18954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895495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236347" y="4822718"/>
            <a:ext cx="9815307" cy="168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99"/>
              </a:lnSpc>
            </a:pPr>
            <a:r>
              <a:rPr lang="en-US" sz="9999" b="1" spc="979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RESPONSE TIME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236347" y="3807265"/>
            <a:ext cx="9815307" cy="118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48"/>
              </a:lnSpc>
            </a:pPr>
            <a:r>
              <a:rPr lang="en-US" sz="7063" b="1" spc="692" dirty="0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ANALYZING EMS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866900"/>
            <a:ext cx="16745131" cy="7653516"/>
          </a:xfrm>
          <a:prstGeom prst="rect">
            <a:avLst/>
          </a:prstGeom>
        </p:spPr>
      </p:pic>
      <p:sp>
        <p:nvSpPr>
          <p:cNvPr id="3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 smtClean="0"/>
              <a:t> TEMPORAL PATTERNS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6075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57300"/>
            <a:ext cx="16105729" cy="8382000"/>
          </a:xfrm>
          <a:prstGeom prst="rect">
            <a:avLst/>
          </a:prstGeom>
        </p:spPr>
      </p:pic>
      <p:sp>
        <p:nvSpPr>
          <p:cNvPr id="3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/>
              <a:t> TEMPORAL PATTERNS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109124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562100"/>
            <a:ext cx="15176940" cy="7924800"/>
          </a:xfrm>
          <a:prstGeom prst="rect">
            <a:avLst/>
          </a:prstGeom>
        </p:spPr>
      </p:pic>
      <p:sp>
        <p:nvSpPr>
          <p:cNvPr id="3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/>
              <a:t> TEMPORAL PATTERNS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246800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57300"/>
            <a:ext cx="14706600" cy="8447577"/>
          </a:xfrm>
          <a:prstGeom prst="rect">
            <a:avLst/>
          </a:prstGeom>
        </p:spPr>
      </p:pic>
      <p:sp>
        <p:nvSpPr>
          <p:cNvPr id="3" name="TextBox 13"/>
          <p:cNvSpPr txBox="1"/>
          <p:nvPr/>
        </p:nvSpPr>
        <p:spPr>
          <a:xfrm>
            <a:off x="228600" y="-13648"/>
            <a:ext cx="17907000" cy="10554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4000" b="1" dirty="0" smtClean="0"/>
              <a:t>EXAMINE IF HIGHER-SEVERITY INCIDENTS TEND TO HAVE QUICKER RESPONSE TIMES</a:t>
            </a:r>
            <a:endParaRPr lang="en-US" sz="40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2012661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09700"/>
            <a:ext cx="13639800" cy="8462567"/>
          </a:xfrm>
          <a:prstGeom prst="rect">
            <a:avLst/>
          </a:prstGeom>
        </p:spPr>
      </p:pic>
      <p:sp>
        <p:nvSpPr>
          <p:cNvPr id="3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/>
              <a:t>Kernel Density Estimation (KDE) Plot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183470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38300"/>
            <a:ext cx="15316200" cy="7882230"/>
          </a:xfrm>
          <a:prstGeom prst="rect">
            <a:avLst/>
          </a:prstGeom>
        </p:spPr>
      </p:pic>
      <p:sp>
        <p:nvSpPr>
          <p:cNvPr id="3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/>
              <a:t>Kernel Density Estimation (KDE) Plot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192032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028700"/>
            <a:ext cx="15849600" cy="8915400"/>
          </a:xfrm>
          <a:prstGeom prst="rect">
            <a:avLst/>
          </a:prstGeom>
        </p:spPr>
      </p:pic>
      <p:sp>
        <p:nvSpPr>
          <p:cNvPr id="3" name="TextBox 13"/>
          <p:cNvSpPr txBox="1"/>
          <p:nvPr/>
        </p:nvSpPr>
        <p:spPr>
          <a:xfrm>
            <a:off x="381000" y="-112638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/>
              <a:t>Boxplots for Outlier Detection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341580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181100"/>
            <a:ext cx="16306800" cy="8672849"/>
          </a:xfrm>
          <a:prstGeom prst="rect">
            <a:avLst/>
          </a:prstGeom>
        </p:spPr>
      </p:pic>
      <p:sp>
        <p:nvSpPr>
          <p:cNvPr id="3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/>
              <a:t>Boxplots for Outlier Detection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330348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42900"/>
            <a:ext cx="13498064" cy="9796728"/>
          </a:xfrm>
          <a:prstGeom prst="rect">
            <a:avLst/>
          </a:prstGeom>
        </p:spPr>
      </p:pic>
      <p:sp>
        <p:nvSpPr>
          <p:cNvPr id="3" name="TextBox 13"/>
          <p:cNvSpPr txBox="1"/>
          <p:nvPr/>
        </p:nvSpPr>
        <p:spPr>
          <a:xfrm>
            <a:off x="228600" y="1333500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000" b="1" dirty="0"/>
              <a:t>Scatter Plot </a:t>
            </a:r>
            <a:r>
              <a:rPr lang="en-US" sz="6000" b="1" dirty="0" smtClean="0"/>
              <a:t>for </a:t>
            </a:r>
            <a:r>
              <a:rPr lang="en-US" sz="6000" b="1" dirty="0"/>
              <a:t>Continuous Variables</a:t>
            </a:r>
            <a:endParaRPr lang="en-US" sz="60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175130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2643"/>
            <a:ext cx="16002000" cy="8764853"/>
          </a:xfrm>
          <a:prstGeom prst="rect">
            <a:avLst/>
          </a:prstGeom>
        </p:spPr>
      </p:pic>
      <p:sp>
        <p:nvSpPr>
          <p:cNvPr id="4" name="TextBox 13"/>
          <p:cNvSpPr txBox="1"/>
          <p:nvPr/>
        </p:nvSpPr>
        <p:spPr>
          <a:xfrm>
            <a:off x="2971800" y="1104900"/>
            <a:ext cx="17526000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800" b="1" dirty="0" smtClean="0"/>
              <a:t>HISTOGRAM OF FINAL_SEVERITY_LEVEL_CODE </a:t>
            </a:r>
          </a:p>
          <a:p>
            <a:r>
              <a:rPr lang="en-US" sz="4800" b="1" dirty="0" smtClean="0"/>
              <a:t>BY POLICEPRECINCT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40594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662994" y="337474"/>
            <a:ext cx="4296549" cy="9570246"/>
            <a:chOff x="0" y="0"/>
            <a:chExt cx="1131601" cy="25205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142191" y="4828880"/>
            <a:ext cx="9752965" cy="1032847"/>
          </a:xfrm>
          <a:custGeom>
            <a:avLst/>
            <a:gdLst/>
            <a:ahLst/>
            <a:cxnLst/>
            <a:rect l="l" t="t" r="r" b="b"/>
            <a:pathLst>
              <a:path w="9752965" h="1032847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977114" y="2481699"/>
            <a:ext cx="9610044" cy="1948998"/>
            <a:chOff x="0" y="0"/>
            <a:chExt cx="3682024" cy="74674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682024" cy="746746"/>
            </a:xfrm>
            <a:custGeom>
              <a:avLst/>
              <a:gdLst/>
              <a:ahLst/>
              <a:cxnLst/>
              <a:rect l="l" t="t" r="r" b="b"/>
              <a:pathLst>
                <a:path w="3682024" h="746746">
                  <a:moveTo>
                    <a:pt x="0" y="0"/>
                  </a:moveTo>
                  <a:lnTo>
                    <a:pt x="3682024" y="0"/>
                  </a:lnTo>
                  <a:lnTo>
                    <a:pt x="3682024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3682024" cy="765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2142191" y="7210022"/>
            <a:ext cx="9752965" cy="1032847"/>
          </a:xfrm>
          <a:custGeom>
            <a:avLst/>
            <a:gdLst/>
            <a:ahLst/>
            <a:cxnLst/>
            <a:rect l="l" t="t" r="r" b="b"/>
            <a:pathLst>
              <a:path w="9752965" h="1032847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2046255" y="4736482"/>
            <a:ext cx="9610044" cy="1948998"/>
            <a:chOff x="0" y="0"/>
            <a:chExt cx="3682024" cy="74674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682024" cy="746746"/>
            </a:xfrm>
            <a:custGeom>
              <a:avLst/>
              <a:gdLst/>
              <a:ahLst/>
              <a:cxnLst/>
              <a:rect l="l" t="t" r="r" b="b"/>
              <a:pathLst>
                <a:path w="3682024" h="746746">
                  <a:moveTo>
                    <a:pt x="0" y="0"/>
                  </a:moveTo>
                  <a:lnTo>
                    <a:pt x="3682024" y="0"/>
                  </a:lnTo>
                  <a:lnTo>
                    <a:pt x="3682024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3682024" cy="765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829686" y="4927213"/>
            <a:ext cx="7132181" cy="1795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64"/>
              </a:lnSpc>
              <a:spcBef>
                <a:spcPct val="0"/>
              </a:spcBef>
            </a:pPr>
            <a:r>
              <a:rPr lang="en-US" sz="2510" spc="246" dirty="0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Analyzing EMS incident dispatch data allows us to understand </a:t>
            </a:r>
            <a:r>
              <a:rPr lang="en-US" sz="2510" b="1" spc="246" dirty="0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response patterns</a:t>
            </a:r>
            <a:r>
              <a:rPr lang="en-US" sz="2510" spc="246" dirty="0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, assess </a:t>
            </a:r>
            <a:r>
              <a:rPr lang="en-US" sz="2510" b="1" spc="246" dirty="0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service efficiency</a:t>
            </a:r>
            <a:r>
              <a:rPr lang="en-US" sz="2510" spc="246" dirty="0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, and identify </a:t>
            </a:r>
            <a:r>
              <a:rPr lang="en-US" sz="2510" b="1" spc="246" dirty="0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areas for improvement</a:t>
            </a:r>
            <a:r>
              <a:rPr lang="en-US" sz="2510" spc="246" dirty="0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</p:txBody>
      </p:sp>
      <p:sp>
        <p:nvSpPr>
          <p:cNvPr id="15" name="Freeform 15"/>
          <p:cNvSpPr/>
          <p:nvPr/>
        </p:nvSpPr>
        <p:spPr>
          <a:xfrm>
            <a:off x="-2779578" y="734131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1422080" y="1347480"/>
            <a:ext cx="6031371" cy="6723047"/>
          </a:xfrm>
          <a:custGeom>
            <a:avLst/>
            <a:gdLst/>
            <a:ahLst/>
            <a:cxnLst/>
            <a:rect l="l" t="t" r="r" b="b"/>
            <a:pathLst>
              <a:path w="6031371" h="6723047">
                <a:moveTo>
                  <a:pt x="0" y="0"/>
                </a:moveTo>
                <a:lnTo>
                  <a:pt x="6031371" y="0"/>
                </a:lnTo>
                <a:lnTo>
                  <a:pt x="6031371" y="6723046"/>
                </a:lnTo>
                <a:lnTo>
                  <a:pt x="0" y="67230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7708" r="-19598"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2391193" y="2839108"/>
            <a:ext cx="1104804" cy="1121111"/>
          </a:xfrm>
          <a:custGeom>
            <a:avLst/>
            <a:gdLst/>
            <a:ahLst/>
            <a:cxnLst/>
            <a:rect l="l" t="t" r="r" b="b"/>
            <a:pathLst>
              <a:path w="1104804" h="1121111">
                <a:moveTo>
                  <a:pt x="0" y="0"/>
                </a:moveTo>
                <a:lnTo>
                  <a:pt x="1104804" y="0"/>
                </a:lnTo>
                <a:lnTo>
                  <a:pt x="1104804" y="1121111"/>
                </a:lnTo>
                <a:lnTo>
                  <a:pt x="0" y="112111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142191" y="926705"/>
            <a:ext cx="7416941" cy="1350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40"/>
              </a:lnSpc>
            </a:pPr>
            <a:r>
              <a:rPr lang="en-US" sz="8000" b="1" spc="784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INTRODUCTION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725979" y="2806202"/>
            <a:ext cx="7132181" cy="1304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64"/>
              </a:lnSpc>
              <a:spcBef>
                <a:spcPct val="0"/>
              </a:spcBef>
            </a:pPr>
            <a:r>
              <a:rPr lang="en-US" sz="2510" spc="246" dirty="0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EMS stands for Emergency Medical Services, a system providing immediate medical care in emergencies.</a:t>
            </a:r>
          </a:p>
        </p:txBody>
      </p:sp>
      <p:sp>
        <p:nvSpPr>
          <p:cNvPr id="20" name="Freeform 20"/>
          <p:cNvSpPr/>
          <p:nvPr/>
        </p:nvSpPr>
        <p:spPr>
          <a:xfrm>
            <a:off x="2476377" y="5274015"/>
            <a:ext cx="1104804" cy="1121111"/>
          </a:xfrm>
          <a:custGeom>
            <a:avLst/>
            <a:gdLst/>
            <a:ahLst/>
            <a:cxnLst/>
            <a:rect l="l" t="t" r="r" b="b"/>
            <a:pathLst>
              <a:path w="1104804" h="1121111">
                <a:moveTo>
                  <a:pt x="0" y="0"/>
                </a:moveTo>
                <a:lnTo>
                  <a:pt x="1104804" y="0"/>
                </a:lnTo>
                <a:lnTo>
                  <a:pt x="1104804" y="1121111"/>
                </a:lnTo>
                <a:lnTo>
                  <a:pt x="0" y="112111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1" name="Group 11"/>
          <p:cNvGrpSpPr/>
          <p:nvPr/>
        </p:nvGrpSpPr>
        <p:grpSpPr>
          <a:xfrm>
            <a:off x="2046256" y="7155959"/>
            <a:ext cx="9370124" cy="1948998"/>
            <a:chOff x="0" y="0"/>
            <a:chExt cx="3682024" cy="746746"/>
          </a:xfrm>
        </p:grpSpPr>
        <p:sp>
          <p:nvSpPr>
            <p:cNvPr id="22" name="Freeform 12"/>
            <p:cNvSpPr/>
            <p:nvPr/>
          </p:nvSpPr>
          <p:spPr>
            <a:xfrm>
              <a:off x="0" y="0"/>
              <a:ext cx="3682024" cy="746746"/>
            </a:xfrm>
            <a:custGeom>
              <a:avLst/>
              <a:gdLst/>
              <a:ahLst/>
              <a:cxnLst/>
              <a:rect l="l" t="t" r="r" b="b"/>
              <a:pathLst>
                <a:path w="3682024" h="746746">
                  <a:moveTo>
                    <a:pt x="0" y="0"/>
                  </a:moveTo>
                  <a:lnTo>
                    <a:pt x="3682024" y="0"/>
                  </a:lnTo>
                  <a:lnTo>
                    <a:pt x="3682024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23" name="TextBox 13"/>
            <p:cNvSpPr txBox="1"/>
            <p:nvPr/>
          </p:nvSpPr>
          <p:spPr>
            <a:xfrm>
              <a:off x="0" y="-19050"/>
              <a:ext cx="3682024" cy="765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4" name="TextBox 14"/>
          <p:cNvSpPr txBox="1"/>
          <p:nvPr/>
        </p:nvSpPr>
        <p:spPr>
          <a:xfrm>
            <a:off x="3939624" y="7426184"/>
            <a:ext cx="7132181" cy="1304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64"/>
              </a:lnSpc>
              <a:spcBef>
                <a:spcPct val="0"/>
              </a:spcBef>
            </a:pPr>
            <a:r>
              <a:rPr lang="en-US" sz="2510" spc="246" dirty="0">
                <a:solidFill>
                  <a:srgbClr val="231F20"/>
                </a:solidFill>
                <a:latin typeface="DM Sans"/>
                <a:ea typeface="DM Sans"/>
                <a:cs typeface="DM Sans"/>
                <a:sym typeface="DM Sans"/>
              </a:rPr>
              <a:t>It contains records of EMS incidents, including dispatch times, incident types, locations, and units dispatched.</a:t>
            </a:r>
          </a:p>
        </p:txBody>
      </p:sp>
      <p:sp>
        <p:nvSpPr>
          <p:cNvPr id="25" name="Freeform 20"/>
          <p:cNvSpPr/>
          <p:nvPr/>
        </p:nvSpPr>
        <p:spPr>
          <a:xfrm>
            <a:off x="2604838" y="7541785"/>
            <a:ext cx="1104804" cy="1121111"/>
          </a:xfrm>
          <a:custGeom>
            <a:avLst/>
            <a:gdLst/>
            <a:ahLst/>
            <a:cxnLst/>
            <a:rect l="l" t="t" r="r" b="b"/>
            <a:pathLst>
              <a:path w="1104804" h="1121111">
                <a:moveTo>
                  <a:pt x="0" y="0"/>
                </a:moveTo>
                <a:lnTo>
                  <a:pt x="1104804" y="0"/>
                </a:lnTo>
                <a:lnTo>
                  <a:pt x="1104804" y="1121111"/>
                </a:lnTo>
                <a:lnTo>
                  <a:pt x="0" y="112111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0" y="3238500"/>
            <a:ext cx="4724400" cy="14010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64554"/>
            <a:ext cx="11789544" cy="896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69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-10580377">
            <a:off x="9407140" y="-9309963"/>
            <a:ext cx="24036383" cy="24664199"/>
          </a:xfrm>
          <a:custGeom>
            <a:avLst/>
            <a:gdLst/>
            <a:ahLst/>
            <a:cxnLst/>
            <a:rect l="l" t="t" r="r" b="b"/>
            <a:pathLst>
              <a:path w="24036383" h="24664199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61733" y="5519911"/>
            <a:ext cx="6065708" cy="1904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2"/>
              </a:lnSpc>
            </a:pPr>
            <a:r>
              <a:rPr lang="en-US" sz="2744" i="1">
                <a:solidFill>
                  <a:srgbClr val="00000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ROSHAN NIRANJAN KALPAVRUKSHA</a:t>
            </a:r>
          </a:p>
          <a:p>
            <a:pPr algn="l">
              <a:lnSpc>
                <a:spcPts val="3842"/>
              </a:lnSpc>
            </a:pPr>
            <a:r>
              <a:rPr lang="en-US" sz="2744" i="1">
                <a:solidFill>
                  <a:srgbClr val="00000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TEJOMAY K</a:t>
            </a:r>
          </a:p>
          <a:p>
            <a:pPr algn="l">
              <a:lnSpc>
                <a:spcPts val="3842"/>
              </a:lnSpc>
            </a:pPr>
            <a:r>
              <a:rPr lang="en-US" sz="2744" i="1">
                <a:solidFill>
                  <a:srgbClr val="00000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KAMALAESH KATARI</a:t>
            </a:r>
          </a:p>
          <a:p>
            <a:pPr marL="0" lvl="0" indent="0" algn="l">
              <a:lnSpc>
                <a:spcPts val="3842"/>
              </a:lnSpc>
              <a:spcBef>
                <a:spcPct val="0"/>
              </a:spcBef>
            </a:pPr>
            <a:r>
              <a:rPr lang="en-US" sz="2744" i="1">
                <a:solidFill>
                  <a:srgbClr val="00000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VINDYASREE KANCHI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61733" y="2105045"/>
            <a:ext cx="8097687" cy="1594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015"/>
              </a:lnSpc>
              <a:spcBef>
                <a:spcPct val="0"/>
              </a:spcBef>
            </a:pPr>
            <a:r>
              <a:rPr lang="en-US" sz="9431" b="1" spc="924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THANK YOU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-4254153" y="7476061"/>
            <a:ext cx="11881594" cy="3564478"/>
          </a:xfrm>
          <a:custGeom>
            <a:avLst/>
            <a:gdLst/>
            <a:ahLst/>
            <a:cxnLst/>
            <a:rect l="l" t="t" r="r" b="b"/>
            <a:pathLst>
              <a:path w="11881594" h="3564478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13"/>
          <p:cNvSpPr txBox="1"/>
          <p:nvPr/>
        </p:nvSpPr>
        <p:spPr>
          <a:xfrm>
            <a:off x="1905000" y="190500"/>
            <a:ext cx="13423369" cy="1166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947" b="1" spc="368" dirty="0" smtClean="0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DATASET</a:t>
            </a:r>
            <a:endParaRPr lang="en-US" sz="6947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" y="1485900"/>
            <a:ext cx="18283115" cy="8801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309" y="3228708"/>
            <a:ext cx="9545382" cy="38295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311" y="2476128"/>
            <a:ext cx="7011378" cy="533474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047" y="3004839"/>
            <a:ext cx="7201905" cy="427732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890" y="3295392"/>
            <a:ext cx="5868219" cy="369621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114000"/>
            <a:ext cx="15849600" cy="8677700"/>
          </a:xfrm>
          <a:prstGeom prst="rect">
            <a:avLst/>
          </a:prstGeom>
        </p:spPr>
      </p:pic>
      <p:sp>
        <p:nvSpPr>
          <p:cNvPr id="8" name="TextBox 13"/>
          <p:cNvSpPr txBox="1"/>
          <p:nvPr/>
        </p:nvSpPr>
        <p:spPr>
          <a:xfrm>
            <a:off x="380999" y="-60680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 smtClean="0"/>
              <a:t>DISTRIBUTIONS OF NUMERICAL COLUMNS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385978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309" y="3228708"/>
            <a:ext cx="9545382" cy="38295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311" y="2476128"/>
            <a:ext cx="7011378" cy="533474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047" y="3004839"/>
            <a:ext cx="7201905" cy="427732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890" y="3295392"/>
            <a:ext cx="5868219" cy="3696216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104900"/>
            <a:ext cx="16154399" cy="8534400"/>
          </a:xfrm>
          <a:prstGeom prst="rect">
            <a:avLst/>
          </a:prstGeom>
        </p:spPr>
      </p:pic>
      <p:sp>
        <p:nvSpPr>
          <p:cNvPr id="8" name="TextBox 13"/>
          <p:cNvSpPr txBox="1"/>
          <p:nvPr/>
        </p:nvSpPr>
        <p:spPr>
          <a:xfrm>
            <a:off x="380999" y="-60680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 smtClean="0"/>
              <a:t>CORRELATION HEATMAP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79630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019300"/>
            <a:ext cx="15621000" cy="7772400"/>
          </a:xfrm>
          <a:prstGeom prst="rect">
            <a:avLst/>
          </a:prstGeom>
        </p:spPr>
      </p:pic>
      <p:sp>
        <p:nvSpPr>
          <p:cNvPr id="8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600" b="1" dirty="0" smtClean="0"/>
              <a:t>FREQUENCY DISTRIBUTION OF RESPONSE TIMES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967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38300"/>
            <a:ext cx="14782800" cy="8291263"/>
          </a:xfrm>
          <a:prstGeom prst="rect">
            <a:avLst/>
          </a:prstGeom>
        </p:spPr>
      </p:pic>
      <p:sp>
        <p:nvSpPr>
          <p:cNvPr id="31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IN" sz="6600" b="1" dirty="0" smtClean="0"/>
              <a:t>GEOGRAPHICAL ANALYSIS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568523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485900"/>
            <a:ext cx="15697200" cy="8327168"/>
          </a:xfrm>
          <a:prstGeom prst="rect">
            <a:avLst/>
          </a:prstGeom>
        </p:spPr>
      </p:pic>
      <p:sp>
        <p:nvSpPr>
          <p:cNvPr id="5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600" b="1" dirty="0"/>
              <a:t>TOP 10 DIFFERENT INCIDENT TYPES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962941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866900"/>
            <a:ext cx="16784280" cy="7772400"/>
          </a:xfrm>
          <a:prstGeom prst="rect">
            <a:avLst/>
          </a:prstGeom>
        </p:spPr>
      </p:pic>
      <p:sp>
        <p:nvSpPr>
          <p:cNvPr id="5" name="TextBox 13"/>
          <p:cNvSpPr txBox="1"/>
          <p:nvPr/>
        </p:nvSpPr>
        <p:spPr>
          <a:xfrm>
            <a:off x="381000" y="27296"/>
            <a:ext cx="17526000" cy="1141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6600" b="1" dirty="0" smtClean="0"/>
              <a:t>SEVERITY DISTRIBUTION FOR THE ENTIRE DATASET</a:t>
            </a:r>
            <a:endParaRPr lang="en-US" sz="6600" b="1" spc="368" dirty="0">
              <a:solidFill>
                <a:srgbClr val="231F20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</p:spTree>
    <p:extLst>
      <p:ext uri="{BB962C8B-B14F-4D97-AF65-F5344CB8AC3E}">
        <p14:creationId xmlns:p14="http://schemas.microsoft.com/office/powerpoint/2010/main" val="2001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141</Words>
  <Application>Microsoft Office PowerPoint</Application>
  <PresentationFormat>Custom</PresentationFormat>
  <Paragraphs>29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DM Sans</vt:lpstr>
      <vt:lpstr>Calibri</vt:lpstr>
      <vt:lpstr>DM Sans Italics</vt:lpstr>
      <vt:lpstr>Oswald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business project presentation </dc:title>
  <cp:lastModifiedBy>Microsoft account</cp:lastModifiedBy>
  <cp:revision>18</cp:revision>
  <dcterms:created xsi:type="dcterms:W3CDTF">2006-08-16T00:00:00Z</dcterms:created>
  <dcterms:modified xsi:type="dcterms:W3CDTF">2024-11-07T01:31:53Z</dcterms:modified>
  <dc:identifier>DAGUbilYVBo</dc:identifier>
</cp:coreProperties>
</file>

<file path=docProps/thumbnail.jpeg>
</file>